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32004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pulse_v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411480"/>
            <a:ext cx="1174459" cy="64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11535" y="502920"/>
            <a:ext cx="914400" cy="50292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911535" y="594360"/>
            <a:ext cx="91440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TARIF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097280"/>
            <a:ext cx="11430000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2600" b="1">
                <a:solidFill>
                  <a:srgbClr val="0A2540"/>
                </a:solidFill>
                <a:latin typeface="Calibri"/>
              </a:rPr>
              <a:t>Tarif Pulse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" y="1627632"/>
            <a:ext cx="457200" cy="4572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5760" y="1719072"/>
            <a:ext cx="11430000" cy="29260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00" b="0">
                <a:solidFill>
                  <a:srgbClr val="64748B"/>
                </a:solidFill>
                <a:latin typeface="Calibri"/>
              </a:rPr>
              <a:t>Une plateforme. Un prix lisible. Un engagement clair.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760" y="2194560"/>
            <a:ext cx="6858000" cy="402336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65760" y="2194560"/>
            <a:ext cx="109728" cy="4023360"/>
          </a:xfrm>
          <a:prstGeom prst="rect">
            <a:avLst/>
          </a:prstGeom>
          <a:solidFill>
            <a:srgbClr val="00B4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14400" y="2651760"/>
            <a:ext cx="594360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00" b="1">
                <a:solidFill>
                  <a:srgbClr val="00B4D8"/>
                </a:solidFill>
                <a:latin typeface="Calibri"/>
              </a:rPr>
              <a:t>ABONNEMENT MENSUEL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3108960"/>
            <a:ext cx="5943600" cy="14630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0" b="1">
                <a:solidFill>
                  <a:srgbClr val="FFFFFF"/>
                </a:solidFill>
                <a:latin typeface="Calibri"/>
              </a:rPr>
              <a:t>20 €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3886200"/>
            <a:ext cx="228600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00" b="0">
                <a:solidFill>
                  <a:srgbClr val="00B4D8"/>
                </a:solidFill>
                <a:latin typeface="Calibri"/>
              </a:rPr>
              <a:t>/ utilisateur / mois HT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0" y="4663440"/>
            <a:ext cx="1828800" cy="36576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14400" y="4846320"/>
            <a:ext cx="2743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00" b="1">
                <a:solidFill>
                  <a:srgbClr val="00B4D8"/>
                </a:solidFill>
                <a:latin typeface="Calibri"/>
              </a:rPr>
              <a:t>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4440" y="4846320"/>
            <a:ext cx="54864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FFFFFF"/>
                </a:solidFill>
                <a:latin typeface="Calibri"/>
              </a:rPr>
              <a:t>Engagement 12 mois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34440" y="5093208"/>
            <a:ext cx="54864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0B4D8"/>
                </a:solidFill>
                <a:latin typeface="Calibri"/>
              </a:rPr>
              <a:t>minimum, renouvellement tacite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5349240"/>
            <a:ext cx="2743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00" b="1">
                <a:solidFill>
                  <a:srgbClr val="00B4D8"/>
                </a:solidFill>
                <a:latin typeface="Calibri"/>
              </a:rPr>
              <a:t>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4440" y="5349240"/>
            <a:ext cx="54864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FFFFFF"/>
                </a:solidFill>
                <a:latin typeface="Calibri"/>
              </a:rPr>
              <a:t>Périmètre tenant illimité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34440" y="5596128"/>
            <a:ext cx="54864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0B4D8"/>
                </a:solidFill>
                <a:latin typeface="Calibri"/>
              </a:rPr>
              <a:t>utilisateurs, équipes et évaluations sans limite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5852160"/>
            <a:ext cx="2743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00" b="1">
                <a:solidFill>
                  <a:srgbClr val="00B4D8"/>
                </a:solidFill>
                <a:latin typeface="Calibri"/>
              </a:rPr>
              <a:t>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4440" y="5852160"/>
            <a:ext cx="54864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FFFFFF"/>
                </a:solidFill>
                <a:latin typeface="Calibri"/>
              </a:rPr>
              <a:t>Toutes les fonctionnalités incluses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4440" y="6099048"/>
            <a:ext cx="54864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0B4D8"/>
                </a:solidFill>
                <a:latin typeface="Calibri"/>
              </a:rPr>
              <a:t>IA, benchmark, notifications, exports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00" y="6355080"/>
            <a:ext cx="2743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00" b="1">
                <a:solidFill>
                  <a:srgbClr val="00B4D8"/>
                </a:solidFill>
                <a:latin typeface="Calibri"/>
              </a:rPr>
              <a:t>✓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4440" y="6355080"/>
            <a:ext cx="54864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FFFFFF"/>
                </a:solidFill>
                <a:latin typeface="Calibri"/>
              </a:rPr>
              <a:t>Mises à jour produit illimitées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4440" y="6601968"/>
            <a:ext cx="54864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0B4D8"/>
                </a:solidFill>
                <a:latin typeface="Calibri"/>
              </a:rPr>
              <a:t>nouveautés ajoutées sans surcoût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98080" y="2194560"/>
            <a:ext cx="4327855" cy="182880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7498080" y="2194560"/>
            <a:ext cx="73152" cy="182880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7772400" y="2468880"/>
            <a:ext cx="3870655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1">
                <a:solidFill>
                  <a:srgbClr val="E84A1B"/>
                </a:solidFill>
                <a:latin typeface="Calibri"/>
              </a:rPr>
              <a:t>DROIT D'ENTRÉE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72400" y="2743200"/>
            <a:ext cx="3870655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0A2540"/>
                </a:solidFill>
                <a:latin typeface="Calibri"/>
              </a:rPr>
              <a:t>2 000 € HT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72400" y="3383280"/>
            <a:ext cx="3870655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Setup obligatoire : paramétrage tenant, import utilisateurs, formation visio 2h, documentation.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98080" y="4206240"/>
            <a:ext cx="4327855" cy="201168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7772400" y="4434840"/>
            <a:ext cx="3870655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1">
                <a:solidFill>
                  <a:srgbClr val="0A2540"/>
                </a:solidFill>
                <a:latin typeface="Calibri"/>
              </a:rPr>
              <a:t>MODALITÉS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18120" y="4800600"/>
            <a:ext cx="27432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E84A1B"/>
                </a:solidFill>
                <a:latin typeface="Calibri"/>
              </a:rPr>
              <a:t>•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01000" y="4800600"/>
            <a:ext cx="3687775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Facturation annuelle d'avance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18120" y="5047488"/>
            <a:ext cx="27432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E84A1B"/>
                </a:solidFill>
                <a:latin typeface="Calibri"/>
              </a:rPr>
              <a:t>•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01000" y="5047488"/>
            <a:ext cx="3687775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Tarifs HT (TVA 20 % applicable)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18120" y="5294376"/>
            <a:ext cx="27432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E84A1B"/>
                </a:solidFill>
                <a:latin typeface="Calibri"/>
              </a:rPr>
              <a:t>•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01000" y="5294376"/>
            <a:ext cx="3687775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Hébergement et sécurité inclus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18120" y="5541264"/>
            <a:ext cx="27432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E84A1B"/>
                </a:solidFill>
                <a:latin typeface="Calibri"/>
              </a:rPr>
              <a:t>•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01000" y="5541264"/>
            <a:ext cx="3687775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Support email &lt; 48h ouvrées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18120" y="5788152"/>
            <a:ext cx="27432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E84A1B"/>
                </a:solidFill>
                <a:latin typeface="Calibri"/>
              </a:rPr>
              <a:t>•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01000" y="5788152"/>
            <a:ext cx="3687775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Période d'essai pilote sur devis</a:t>
            </a:r>
          </a:p>
        </p:txBody>
      </p:sp>
      <p:pic>
        <p:nvPicPr>
          <p:cNvPr id="45" name="Picture 44" descr="ocean_bl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095" y="6263640"/>
            <a:ext cx="474668" cy="50292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65760" y="644652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64748B"/>
                </a:solidFill>
                <a:latin typeface="Calibri"/>
              </a:rPr>
              <a:t>Pulse · propulsé par Océan Bleu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991295" y="6446520"/>
            <a:ext cx="18288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900" b="0">
                <a:solidFill>
                  <a:srgbClr val="64748B"/>
                </a:solidFill>
                <a:latin typeface="Calibri"/>
              </a:rPr>
              <a:t>1 /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32004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pulse_v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411480"/>
            <a:ext cx="1174459" cy="64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11535" y="502920"/>
            <a:ext cx="914400" cy="50292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911535" y="594360"/>
            <a:ext cx="91440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CONSEIL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097280"/>
            <a:ext cx="11430000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2600" b="1">
                <a:solidFill>
                  <a:srgbClr val="0A2540"/>
                </a:solidFill>
                <a:latin typeface="Calibri"/>
              </a:rPr>
              <a:t>Pack Lancement — 3 550 € HT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" y="1627632"/>
            <a:ext cx="457200" cy="4572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5760" y="1719072"/>
            <a:ext cx="11430000" cy="29260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00" b="0">
                <a:solidFill>
                  <a:srgbClr val="64748B"/>
                </a:solidFill>
                <a:latin typeface="Calibri"/>
              </a:rPr>
              <a:t>Accompagnement Océan Bleu pendant 3 mois pour réussir le déploiement de Pulse.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760" y="2103120"/>
            <a:ext cx="11430000" cy="64008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40080" y="2221992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FFFFFF"/>
                </a:solidFill>
                <a:latin typeface="Calibri"/>
              </a:rPr>
              <a:t>OBJECTIF : que vos équipes adoptent Pulse en 90 jours et en tirent un vrai bénéfice métier.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" y="2468880"/>
            <a:ext cx="73152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0B4D8"/>
                </a:solidFill>
                <a:latin typeface="Calibri"/>
              </a:rPr>
              <a:t>Inclut le Setup obligatoire (paramétrage + import utilisateurs)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1295" y="2267712"/>
            <a:ext cx="2743200" cy="4114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2400" b="1">
                <a:solidFill>
                  <a:srgbClr val="00B4D8"/>
                </a:solidFill>
                <a:latin typeface="Calibri"/>
              </a:rPr>
              <a:t>3 550 € HT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760" y="2926080"/>
            <a:ext cx="5669280" cy="169164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365760" y="2926080"/>
            <a:ext cx="91440" cy="169164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594360" y="3090672"/>
            <a:ext cx="2377440" cy="292608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594360" y="3118104"/>
            <a:ext cx="237744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1">
                <a:solidFill>
                  <a:srgbClr val="FFFFFF"/>
                </a:solidFill>
                <a:latin typeface="Calibri"/>
              </a:rPr>
              <a:t>DÉMARRAGE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08960" y="3127248"/>
            <a:ext cx="228600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Semaines 1 —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3474720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1B3FC7"/>
                </a:solidFill>
                <a:latin typeface="Calibri"/>
              </a:rPr>
              <a:t>•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8680" y="3474720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Réunion de lancement (1h visio) — cadrage des objectifs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3730752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1B3FC7"/>
                </a:solidFill>
                <a:latin typeface="Calibri"/>
              </a:rPr>
              <a:t>•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8680" y="3730752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Atelier référentiel sur-mesure (½ journée visio) — adaptation des 6 compétences à votre métier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3986784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1B3FC7"/>
                </a:solidFill>
                <a:latin typeface="Calibri"/>
              </a:rPr>
              <a:t>•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8680" y="3986784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Paramétrage complet du tenant (logo, couleurs, équipes, régions)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800" y="4242816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1B3FC7"/>
                </a:solidFill>
                <a:latin typeface="Calibri"/>
              </a:rPr>
              <a:t>•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8680" y="4242816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Import des utilisateurs et création des comptes admin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4498848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1B3FC7"/>
                </a:solidFill>
                <a:latin typeface="Calibri"/>
              </a:rPr>
              <a:t>•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8680" y="4498848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Documentation personnalisée à votre référentiel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72200" y="2926080"/>
            <a:ext cx="5669280" cy="169164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Rectangle 29"/>
          <p:cNvSpPr/>
          <p:nvPr/>
        </p:nvSpPr>
        <p:spPr>
          <a:xfrm>
            <a:off x="6172200" y="2926080"/>
            <a:ext cx="91440" cy="16916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ectangle 30"/>
          <p:cNvSpPr/>
          <p:nvPr/>
        </p:nvSpPr>
        <p:spPr>
          <a:xfrm>
            <a:off x="6400800" y="3090672"/>
            <a:ext cx="2377440" cy="292608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400800" y="3118104"/>
            <a:ext cx="237744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1">
                <a:solidFill>
                  <a:srgbClr val="FFFFFF"/>
                </a:solidFill>
                <a:latin typeface="Calibri"/>
              </a:rPr>
              <a:t>FORMATION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15400" y="3127248"/>
            <a:ext cx="228600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Semaines 2 — 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92240" y="3474720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10B981"/>
                </a:solidFill>
                <a:latin typeface="Calibri"/>
              </a:rPr>
              <a:t>•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75120" y="3474720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Formation visio en 2 sessions de 2h (admins + managers, jusqu'à 15 personnes)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92240" y="3730752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10B981"/>
                </a:solidFill>
                <a:latin typeface="Calibri"/>
              </a:rPr>
              <a:t>•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75120" y="3730752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Supports vidéo tutoriels mis à disposition (e-learning permanent)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92240" y="3986784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10B981"/>
                </a:solidFill>
                <a:latin typeface="Calibri"/>
              </a:rPr>
              <a:t>•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5120" y="3986784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Quiz de validation des acquis post-formation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92240" y="4242816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10B981"/>
                </a:solidFill>
                <a:latin typeface="Calibri"/>
              </a:rPr>
              <a:t>•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75120" y="4242816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Documentation utilisateur imprimable par rôle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5760" y="4754880"/>
            <a:ext cx="5669280" cy="169164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Rectangle 42"/>
          <p:cNvSpPr/>
          <p:nvPr/>
        </p:nvSpPr>
        <p:spPr>
          <a:xfrm>
            <a:off x="365760" y="4754880"/>
            <a:ext cx="91440" cy="169164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Rectangle 43"/>
          <p:cNvSpPr/>
          <p:nvPr/>
        </p:nvSpPr>
        <p:spPr>
          <a:xfrm>
            <a:off x="594360" y="4919472"/>
            <a:ext cx="2377440" cy="292608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594360" y="4946904"/>
            <a:ext cx="237744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1">
                <a:solidFill>
                  <a:srgbClr val="FFFFFF"/>
                </a:solidFill>
                <a:latin typeface="Calibri"/>
              </a:rPr>
              <a:t>SUIVI MENSUEL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8960" y="4956048"/>
            <a:ext cx="228600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Mois 1 · 2 ·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800" y="5303520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E84A1B"/>
                </a:solidFill>
                <a:latin typeface="Calibri"/>
              </a:rPr>
              <a:t>•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68680" y="5303520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Mois 1 — Bilan d'activation (1h) : taux d'adoption, premiers blocages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5800" y="5559552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E84A1B"/>
                </a:solidFill>
                <a:latin typeface="Calibri"/>
              </a:rPr>
              <a:t>•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68680" y="5559552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Mois 2 — Bilan métier (1h) : analyse des évaluations, qualité des données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5800" y="5815584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E84A1B"/>
                </a:solidFill>
                <a:latin typeface="Calibri"/>
              </a:rPr>
              <a:t>•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68680" y="5815584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Mois 3 — Bilan stratégique (1h) : axes d'amélioration collectifs détectés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800" y="6071616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E84A1B"/>
                </a:solidFill>
                <a:latin typeface="Calibri"/>
              </a:rPr>
              <a:t>•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68680" y="6071616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Hotline support prioritaire (réponse &lt; 24h) pendant 3 mois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172200" y="4754880"/>
            <a:ext cx="5669280" cy="169164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" name="Rectangle 55"/>
          <p:cNvSpPr/>
          <p:nvPr/>
        </p:nvSpPr>
        <p:spPr>
          <a:xfrm>
            <a:off x="6172200" y="4754880"/>
            <a:ext cx="91440" cy="1691640"/>
          </a:xfrm>
          <a:prstGeom prst="rect">
            <a:avLst/>
          </a:prstGeom>
          <a:solidFill>
            <a:srgbClr val="7C3A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Rectangle 56"/>
          <p:cNvSpPr/>
          <p:nvPr/>
        </p:nvSpPr>
        <p:spPr>
          <a:xfrm>
            <a:off x="6400800" y="4919472"/>
            <a:ext cx="2377440" cy="292608"/>
          </a:xfrm>
          <a:prstGeom prst="rect">
            <a:avLst/>
          </a:prstGeom>
          <a:solidFill>
            <a:srgbClr val="7C3A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" name="TextBox 57"/>
          <p:cNvSpPr txBox="1"/>
          <p:nvPr/>
        </p:nvSpPr>
        <p:spPr>
          <a:xfrm>
            <a:off x="6400800" y="4946904"/>
            <a:ext cx="237744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1">
                <a:solidFill>
                  <a:srgbClr val="FFFFFF"/>
                </a:solidFill>
                <a:latin typeface="Calibri"/>
              </a:rPr>
              <a:t>CONSEIL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915400" y="4956048"/>
            <a:ext cx="228600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Au fil des 3 mois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92240" y="5303520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7C3AED"/>
                </a:solidFill>
                <a:latin typeface="Calibri"/>
              </a:rPr>
              <a:t>•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75120" y="5303520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Conduite du changement : adoption par les managers résistants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92240" y="5559552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7C3AED"/>
                </a:solidFill>
                <a:latin typeface="Calibri"/>
              </a:rPr>
              <a:t>•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75120" y="5559552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Aide à la rédaction des premières évaluations (revue qualité)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92240" y="5815584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7C3AED"/>
                </a:solidFill>
                <a:latin typeface="Calibri"/>
              </a:rPr>
              <a:t>•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75120" y="5815584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Recommandations de formations Océan Bleu sur les axes d'amélioration détectés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492240" y="6071616"/>
            <a:ext cx="18288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7C3AED"/>
                </a:solidFill>
                <a:latin typeface="Calibri"/>
              </a:rPr>
              <a:t>•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75120" y="6071616"/>
            <a:ext cx="50292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0F1729"/>
                </a:solidFill>
                <a:latin typeface="Calibri"/>
              </a:rPr>
              <a:t>Conseil sur l'animation managériale autour des résultats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65760" y="6355080"/>
            <a:ext cx="114300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64748B"/>
                </a:solidFill>
                <a:latin typeface="Calibri"/>
              </a:rPr>
              <a:t>+ À LA CARTE :  Journée formation sur site 1 800 € HT/jour + frais de déplacement  ·  Coaching manager 350 € HT/h  ·  Formations Océan Bleu : -15 % pour les clients Pulse</a:t>
            </a:r>
          </a:p>
        </p:txBody>
      </p:sp>
      <p:pic>
        <p:nvPicPr>
          <p:cNvPr id="69" name="Picture 68" descr="ocean_bl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095" y="6263640"/>
            <a:ext cx="474668" cy="50292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365760" y="644652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64748B"/>
                </a:solidFill>
                <a:latin typeface="Calibri"/>
              </a:rPr>
              <a:t>Pulse · propulsé par Océan Bleu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991295" y="6446520"/>
            <a:ext cx="18288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900" b="0">
                <a:solidFill>
                  <a:srgbClr val="64748B"/>
                </a:solidFill>
                <a:latin typeface="Calibri"/>
              </a:rPr>
              <a:t>2 / 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32004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pulse_v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411480"/>
            <a:ext cx="1174459" cy="64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11535" y="502920"/>
            <a:ext cx="914400" cy="50292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911535" y="594360"/>
            <a:ext cx="91440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SUR-MESURE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097280"/>
            <a:ext cx="11430000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2600" b="1">
                <a:solidFill>
                  <a:srgbClr val="0A2540"/>
                </a:solidFill>
                <a:latin typeface="Calibri"/>
              </a:rPr>
              <a:t>Évolutions sur-mesure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" y="1627632"/>
            <a:ext cx="457200" cy="4572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5760" y="1719072"/>
            <a:ext cx="11430000" cy="29260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00" b="0">
                <a:solidFill>
                  <a:srgbClr val="64748B"/>
                </a:solidFill>
                <a:latin typeface="Calibri"/>
              </a:rPr>
              <a:t>Toute modification spécifique de la plateforme fait l'objet d'un devis dédié.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760" y="2194560"/>
            <a:ext cx="11430000" cy="64008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5760" y="2286000"/>
            <a:ext cx="22860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00B4D8"/>
                </a:solidFill>
                <a:latin typeface="Calibri"/>
              </a:rPr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" y="2523744"/>
            <a:ext cx="22860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Demande client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1760" y="2286000"/>
            <a:ext cx="22860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00B4D8"/>
                </a:solidFill>
                <a:latin typeface="Calibri"/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51760" y="2523744"/>
            <a:ext cx="22860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Devis sous 5 jours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7760" y="2286000"/>
            <a:ext cx="22860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00B4D8"/>
                </a:solidFill>
                <a:latin typeface="Calibri"/>
              </a:rPr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7760" y="2523744"/>
            <a:ext cx="22860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Validation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23760" y="2286000"/>
            <a:ext cx="22860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00B4D8"/>
                </a:solidFill>
                <a:latin typeface="Calibri"/>
              </a:rPr>
              <a:t>4.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23760" y="2523744"/>
            <a:ext cx="22860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Développement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09760" y="2286000"/>
            <a:ext cx="22860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00B4D8"/>
                </a:solidFill>
                <a:latin typeface="Calibri"/>
              </a:rPr>
              <a:t>5.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09760" y="2523744"/>
            <a:ext cx="22860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Recette &amp; livraison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760" y="3017520"/>
            <a:ext cx="6583680" cy="457200"/>
          </a:xfrm>
          <a:prstGeom prst="rect">
            <a:avLst/>
          </a:prstGeom>
          <a:solidFill>
            <a:srgbClr val="1E2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594360" y="3136392"/>
            <a:ext cx="62179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00" b="1">
                <a:solidFill>
                  <a:srgbClr val="FFFFFF"/>
                </a:solidFill>
                <a:latin typeface="Calibri"/>
              </a:rPr>
              <a:t>Type de modification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49440" y="3017520"/>
            <a:ext cx="1828800" cy="457200"/>
          </a:xfrm>
          <a:prstGeom prst="rect">
            <a:avLst/>
          </a:prstGeom>
          <a:solidFill>
            <a:srgbClr val="1E2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6949440" y="3136392"/>
            <a:ext cx="18288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Effort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778240" y="3017520"/>
            <a:ext cx="3017520" cy="457200"/>
          </a:xfrm>
          <a:prstGeom prst="rect">
            <a:avLst/>
          </a:prstGeom>
          <a:solidFill>
            <a:srgbClr val="1E2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8778240" y="3136392"/>
            <a:ext cx="30175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Tarif HT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65760" y="3474720"/>
            <a:ext cx="6583680" cy="41148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594360" y="3593592"/>
            <a:ext cx="62179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Modification cosmétique (libellé, couleur, mention légale)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949440" y="3474720"/>
            <a:ext cx="1828800" cy="41148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6949440" y="3593592"/>
            <a:ext cx="18288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0">
                <a:solidFill>
                  <a:srgbClr val="64748B"/>
                </a:solidFill>
                <a:latin typeface="Calibri"/>
              </a:rPr>
              <a:t>&lt; ½ jour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778240" y="3474720"/>
            <a:ext cx="3017520" cy="41148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778240" y="3584448"/>
            <a:ext cx="30175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1B3FC7"/>
                </a:solidFill>
                <a:latin typeface="Calibri"/>
              </a:rPr>
              <a:t>600 €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5760" y="3886200"/>
            <a:ext cx="6583680" cy="411480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594360" y="4005072"/>
            <a:ext cx="62179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Ajout d'un champ (commentaire, attribut user)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49440" y="3886200"/>
            <a:ext cx="1828800" cy="411480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949440" y="4005072"/>
            <a:ext cx="18288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0">
                <a:solidFill>
                  <a:srgbClr val="64748B"/>
                </a:solidFill>
                <a:latin typeface="Calibri"/>
              </a:rPr>
              <a:t>1 jour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778240" y="3886200"/>
            <a:ext cx="3017520" cy="411480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8778240" y="3995928"/>
            <a:ext cx="30175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1B3FC7"/>
                </a:solidFill>
                <a:latin typeface="Calibri"/>
              </a:rPr>
              <a:t>1 200 €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5760" y="4297680"/>
            <a:ext cx="6583680" cy="41148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TextBox 39"/>
          <p:cNvSpPr txBox="1"/>
          <p:nvPr/>
        </p:nvSpPr>
        <p:spPr>
          <a:xfrm>
            <a:off x="594360" y="4416552"/>
            <a:ext cx="62179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Référentiel sur-mesure (compétences propres au client)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949440" y="4297680"/>
            <a:ext cx="1828800" cy="41148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TextBox 41"/>
          <p:cNvSpPr txBox="1"/>
          <p:nvPr/>
        </p:nvSpPr>
        <p:spPr>
          <a:xfrm>
            <a:off x="6949440" y="4416552"/>
            <a:ext cx="18288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0">
                <a:solidFill>
                  <a:srgbClr val="64748B"/>
                </a:solidFill>
                <a:latin typeface="Calibri"/>
              </a:rPr>
              <a:t>1–2 jours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778240" y="4297680"/>
            <a:ext cx="3017520" cy="41148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8778240" y="4407408"/>
            <a:ext cx="30175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1B3FC7"/>
                </a:solidFill>
                <a:latin typeface="Calibri"/>
              </a:rPr>
              <a:t>2 000 €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65760" y="4709160"/>
            <a:ext cx="6583680" cy="411480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" name="TextBox 45"/>
          <p:cNvSpPr txBox="1"/>
          <p:nvPr/>
        </p:nvSpPr>
        <p:spPr>
          <a:xfrm>
            <a:off x="594360" y="4828032"/>
            <a:ext cx="62179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Vue ou export personnalisé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949440" y="4709160"/>
            <a:ext cx="1828800" cy="411480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" name="TextBox 47"/>
          <p:cNvSpPr txBox="1"/>
          <p:nvPr/>
        </p:nvSpPr>
        <p:spPr>
          <a:xfrm>
            <a:off x="6949440" y="4828032"/>
            <a:ext cx="18288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0">
                <a:solidFill>
                  <a:srgbClr val="64748B"/>
                </a:solidFill>
                <a:latin typeface="Calibri"/>
              </a:rPr>
              <a:t>2–3 jours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778240" y="4709160"/>
            <a:ext cx="3017520" cy="411480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" name="TextBox 49"/>
          <p:cNvSpPr txBox="1"/>
          <p:nvPr/>
        </p:nvSpPr>
        <p:spPr>
          <a:xfrm>
            <a:off x="8778240" y="4818888"/>
            <a:ext cx="30175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1B3FC7"/>
                </a:solidFill>
                <a:latin typeface="Calibri"/>
              </a:rPr>
              <a:t>2 500 – 3 500 €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65760" y="5120640"/>
            <a:ext cx="6583680" cy="41148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" name="TextBox 51"/>
          <p:cNvSpPr txBox="1"/>
          <p:nvPr/>
        </p:nvSpPr>
        <p:spPr>
          <a:xfrm>
            <a:off x="594360" y="5239512"/>
            <a:ext cx="62179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Circuit de validation personnalisé (validation N+1, co-éval obligatoire)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949440" y="5120640"/>
            <a:ext cx="1828800" cy="41148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6949440" y="5239512"/>
            <a:ext cx="18288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0">
                <a:solidFill>
                  <a:srgbClr val="64748B"/>
                </a:solidFill>
                <a:latin typeface="Calibri"/>
              </a:rPr>
              <a:t>3–5 jours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778240" y="5120640"/>
            <a:ext cx="3017520" cy="41148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" name="TextBox 55"/>
          <p:cNvSpPr txBox="1"/>
          <p:nvPr/>
        </p:nvSpPr>
        <p:spPr>
          <a:xfrm>
            <a:off x="8778240" y="5230368"/>
            <a:ext cx="30175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1B3FC7"/>
                </a:solidFill>
                <a:latin typeface="Calibri"/>
              </a:rPr>
              <a:t>4 000 – 7 000 €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65760" y="5532120"/>
            <a:ext cx="6583680" cy="411480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" name="TextBox 57"/>
          <p:cNvSpPr txBox="1"/>
          <p:nvPr/>
        </p:nvSpPr>
        <p:spPr>
          <a:xfrm>
            <a:off x="594360" y="5650992"/>
            <a:ext cx="62179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Signature électronique des évaluations (Yousign / DocuSign)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949440" y="5532120"/>
            <a:ext cx="1828800" cy="411480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" name="TextBox 59"/>
          <p:cNvSpPr txBox="1"/>
          <p:nvPr/>
        </p:nvSpPr>
        <p:spPr>
          <a:xfrm>
            <a:off x="6949440" y="5650992"/>
            <a:ext cx="18288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0">
                <a:solidFill>
                  <a:srgbClr val="64748B"/>
                </a:solidFill>
                <a:latin typeface="Calibri"/>
              </a:rPr>
              <a:t>5–7 jours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778240" y="5532120"/>
            <a:ext cx="3017520" cy="411480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" name="TextBox 61"/>
          <p:cNvSpPr txBox="1"/>
          <p:nvPr/>
        </p:nvSpPr>
        <p:spPr>
          <a:xfrm>
            <a:off x="8778240" y="5641848"/>
            <a:ext cx="30175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1B3FC7"/>
                </a:solidFill>
                <a:latin typeface="Calibri"/>
              </a:rPr>
              <a:t>à partir de 6 000 € + frais signature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65760" y="5943600"/>
            <a:ext cx="6583680" cy="41148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594360" y="6062472"/>
            <a:ext cx="62179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Intégration externe (CRM, SIRH, API)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949440" y="5943600"/>
            <a:ext cx="1828800" cy="41148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" name="TextBox 65"/>
          <p:cNvSpPr txBox="1"/>
          <p:nvPr/>
        </p:nvSpPr>
        <p:spPr>
          <a:xfrm>
            <a:off x="6949440" y="6062472"/>
            <a:ext cx="18288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0">
                <a:solidFill>
                  <a:srgbClr val="64748B"/>
                </a:solidFill>
                <a:latin typeface="Calibri"/>
              </a:rPr>
              <a:t>3–7 jours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778240" y="5943600"/>
            <a:ext cx="3017520" cy="41148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" name="TextBox 67"/>
          <p:cNvSpPr txBox="1"/>
          <p:nvPr/>
        </p:nvSpPr>
        <p:spPr>
          <a:xfrm>
            <a:off x="8778240" y="6053328"/>
            <a:ext cx="30175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1B3FC7"/>
                </a:solidFill>
                <a:latin typeface="Calibri"/>
              </a:rPr>
              <a:t>4 000 – 10 000 €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5760" y="6355080"/>
            <a:ext cx="6583680" cy="411480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" name="TextBox 69"/>
          <p:cNvSpPr txBox="1"/>
          <p:nvPr/>
        </p:nvSpPr>
        <p:spPr>
          <a:xfrm>
            <a:off x="594360" y="6473952"/>
            <a:ext cx="62179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Module métier complet (mobile native, 360°…)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949440" y="6355080"/>
            <a:ext cx="1828800" cy="411480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" name="TextBox 71"/>
          <p:cNvSpPr txBox="1"/>
          <p:nvPr/>
        </p:nvSpPr>
        <p:spPr>
          <a:xfrm>
            <a:off x="6949440" y="6473952"/>
            <a:ext cx="18288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0">
                <a:solidFill>
                  <a:srgbClr val="64748B"/>
                </a:solidFill>
                <a:latin typeface="Calibri"/>
              </a:rPr>
              <a:t>&gt; 7 jours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778240" y="6355080"/>
            <a:ext cx="3017520" cy="411480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8778240" y="6464808"/>
            <a:ext cx="30175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1B3FC7"/>
                </a:solidFill>
                <a:latin typeface="Calibri"/>
              </a:rPr>
              <a:t>à partir de 10 000 €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65760" y="6355080"/>
            <a:ext cx="114300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64748B"/>
                </a:solidFill>
                <a:latin typeface="Calibri"/>
              </a:rPr>
              <a:t>Tarif jour-homme de référence : 800 € HT  ·  Devis forfaitaire systématique  ·  Bugs et évolutions roadmap inclus dans l'abonnement</a:t>
            </a:r>
          </a:p>
        </p:txBody>
      </p:sp>
      <p:pic>
        <p:nvPicPr>
          <p:cNvPr id="76" name="Picture 75" descr="ocean_bl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095" y="6263640"/>
            <a:ext cx="474668" cy="50292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365760" y="644652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64748B"/>
                </a:solidFill>
                <a:latin typeface="Calibri"/>
              </a:rPr>
              <a:t>Pulse · propulsé par Océan Bleu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991295" y="6446520"/>
            <a:ext cx="18288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900" b="0">
                <a:solidFill>
                  <a:srgbClr val="64748B"/>
                </a:solidFill>
                <a:latin typeface="Calibri"/>
              </a:rPr>
              <a:t>3 /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